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3"/>
    <p:sldId id="258" r:id="rId4"/>
    <p:sldId id="259" r:id="rId6"/>
    <p:sldId id="260" r:id="rId7"/>
    <p:sldId id="261" r:id="rId8"/>
    <p:sldId id="262" r:id="rId9"/>
    <p:sldId id="263" r:id="rId10"/>
    <p:sldId id="264" r:id="rId11"/>
    <p:sldId id="267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EC798-9EA3-46CC-B496-F65A7820120C}" type="datetimeFigureOut">
              <a:rPr lang="en-MY" smtClean="0"/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AE98C-9B41-456D-BF30-DCEE06035A7F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260" y="4343144"/>
            <a:ext cx="4651012" cy="4115019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  <p:txBody>
          <a:bodyPr wrap="square" numCol="1" anchor="t" anchorCtr="0" compatLnSpc="1"/>
          <a:lstStyle/>
          <a:p>
            <a:pPr eaLnBrk="1" hangingPunct="1">
              <a:spcBef>
                <a:spcPct val="100000"/>
              </a:spcBef>
            </a:pPr>
            <a:endParaRPr lang="en-US" altLang="en-US" sz="1300"/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882250" y="8686288"/>
            <a:ext cx="2972547" cy="457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7751" tIns="43876" rIns="87751" bIns="43876" anchor="b"/>
          <a:lstStyle/>
          <a:p>
            <a:pPr algn="r" eaLnBrk="1" hangingPunct="1"/>
            <a:fld id="{6C1AEDC4-E1F2-4150-98F9-35CAD71EB29C}" type="slidenum">
              <a:rPr lang="en-US" altLang="en-US" sz="1200">
                <a:latin typeface="Times New Roman" panose="02020603050405020304" pitchFamily="18" charset="0"/>
              </a:rPr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100B026-739B-4D66-8CC4-0664710F207C}" type="slidenum">
              <a:rPr lang="en-MY" smtClean="0"/>
            </a:fld>
            <a:endParaRPr lang="en-MY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EF29309-3837-4F84-84E4-0B7CE164B97C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100B026-739B-4D66-8CC4-0664710F207C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/>
          <p:nvPr/>
        </p:nvSpPr>
        <p:spPr>
          <a:xfrm>
            <a:off x="0" y="2086755"/>
            <a:ext cx="4572000" cy="33535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ln w="50800">
                  <a:noFill/>
                </a:ln>
                <a:solidFill>
                  <a:schemeClr val="bg1"/>
                </a:solidFill>
                <a:latin typeface="DejaVu Sans Condensed" pitchFamily="34" charset="0"/>
                <a:ea typeface="DejaVu Sans Condensed" pitchFamily="34" charset="0"/>
                <a:cs typeface="DejaVu Sans Condensed" pitchFamily="34" charset="0"/>
              </a:rPr>
              <a:t> LAPORAN AUDIT SILANG </a:t>
            </a:r>
            <a:endParaRPr lang="en-US" b="1" dirty="0">
              <a:ln w="50800">
                <a:noFill/>
              </a:ln>
              <a:solidFill>
                <a:schemeClr val="bg1"/>
              </a:solidFill>
              <a:latin typeface="DejaVu Sans Condensed" pitchFamily="34" charset="0"/>
              <a:ea typeface="DejaVu Sans Condensed" pitchFamily="34" charset="0"/>
              <a:cs typeface="DejaVu Sans Condensed" pitchFamily="34" charset="0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ln w="50800">
                  <a:noFill/>
                </a:ln>
                <a:solidFill>
                  <a:schemeClr val="bg1"/>
                </a:solidFill>
                <a:latin typeface="DejaVu Sans Condensed" pitchFamily="34" charset="0"/>
                <a:ea typeface="DejaVu Sans Condensed" pitchFamily="34" charset="0"/>
                <a:cs typeface="DejaVu Sans Condensed" pitchFamily="34" charset="0"/>
              </a:rPr>
              <a:t>EKOSISTEM KONDUSIF SEKTOR AWAM</a:t>
            </a:r>
            <a:endParaRPr lang="en-US" b="1" dirty="0">
              <a:ln w="50800">
                <a:noFill/>
              </a:ln>
              <a:solidFill>
                <a:schemeClr val="bg1"/>
              </a:solidFill>
              <a:latin typeface="DejaVu Sans Condensed" pitchFamily="34" charset="0"/>
              <a:ea typeface="DejaVu Sans Condensed" pitchFamily="34" charset="0"/>
              <a:cs typeface="DejaVu Sans Condensed" pitchFamily="34" charset="0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ln w="50800">
                  <a:noFill/>
                </a:ln>
                <a:solidFill>
                  <a:schemeClr val="bg1"/>
                </a:solidFill>
                <a:latin typeface="DejaVu Sans Condensed" pitchFamily="34" charset="0"/>
                <a:ea typeface="DejaVu Sans Condensed" pitchFamily="34" charset="0"/>
                <a:cs typeface="DejaVu Sans Condensed" pitchFamily="34" charset="0"/>
              </a:rPr>
              <a:t>(EKSA) </a:t>
            </a:r>
            <a:endParaRPr lang="en-US" b="1" dirty="0">
              <a:ln w="50800">
                <a:noFill/>
              </a:ln>
              <a:solidFill>
                <a:schemeClr val="bg1"/>
              </a:solidFill>
              <a:latin typeface="DejaVu Sans Condensed" pitchFamily="34" charset="0"/>
              <a:ea typeface="DejaVu Sans Condensed" pitchFamily="34" charset="0"/>
              <a:cs typeface="DejaVu Sans Condensed" pitchFamily="34" charset="0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ln w="50800">
                  <a:noFill/>
                </a:ln>
                <a:solidFill>
                  <a:schemeClr val="bg1"/>
                </a:solidFill>
                <a:latin typeface="DejaVu Sans Condensed" pitchFamily="34" charset="0"/>
                <a:ea typeface="DejaVu Sans Condensed" pitchFamily="34" charset="0"/>
                <a:cs typeface="DejaVu Sans Condensed" pitchFamily="34" charset="0"/>
              </a:rPr>
              <a:t>JBPM NEGERI MELAKA</a:t>
            </a:r>
            <a:endParaRPr lang="en-US" b="1" dirty="0">
              <a:ln w="50800">
                <a:noFill/>
              </a:ln>
              <a:solidFill>
                <a:schemeClr val="bg1"/>
              </a:solidFill>
              <a:latin typeface="DejaVu Sans Condensed" pitchFamily="34" charset="0"/>
              <a:ea typeface="DejaVu Sans Condensed" pitchFamily="34" charset="0"/>
              <a:cs typeface="DejaVu Sans Condensed" pitchFamily="34" charset="0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ln w="50800">
                  <a:noFill/>
                </a:ln>
                <a:solidFill>
                  <a:schemeClr val="bg1"/>
                </a:solidFill>
                <a:latin typeface="DejaVu Sans Condensed" pitchFamily="34" charset="0"/>
                <a:ea typeface="DejaVu Sans Condensed" pitchFamily="34" charset="0"/>
                <a:cs typeface="DejaVu Sans Condensed" pitchFamily="34" charset="0"/>
              </a:rPr>
              <a:t>TAHUN 2021</a:t>
            </a:r>
            <a:endParaRPr lang="en-US" b="1" dirty="0">
              <a:ln w="50800">
                <a:noFill/>
              </a:ln>
              <a:solidFill>
                <a:schemeClr val="bg1"/>
              </a:solidFill>
              <a:latin typeface="DejaVu Sans Condensed" pitchFamily="34" charset="0"/>
              <a:ea typeface="DejaVu Sans Condensed" pitchFamily="34" charset="0"/>
              <a:cs typeface="DejaVu Sans Condensed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852936"/>
            <a:ext cx="2160239" cy="2777452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/>
          <p:nvPr/>
        </p:nvSpPr>
        <p:spPr>
          <a:xfrm>
            <a:off x="1943100" y="228600"/>
            <a:ext cx="4572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5400" dirty="0">
                <a:latin typeface="Aharoni" pitchFamily="2" charset="-79"/>
                <a:cs typeface="Aharoni" pitchFamily="2" charset="-79"/>
              </a:rPr>
              <a:t>TERIMA KASIH</a:t>
            </a:r>
            <a:endParaRPr lang="ms-MY" sz="54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2348955" y="609600"/>
            <a:ext cx="4191000" cy="1219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prstMaterial="powder">
            <a:bevelT prst="slop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JURUAUDIT </a:t>
            </a:r>
            <a:endParaRPr lang="en-US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 eaLnBrk="1" hangingPunct="1">
              <a:defRPr/>
            </a:pP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AUDIT SILANG KENDIRI</a:t>
            </a:r>
            <a:endParaRPr lang="en-US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pSp>
        <p:nvGrpSpPr>
          <p:cNvPr id="2" name="Group 47"/>
          <p:cNvGrpSpPr/>
          <p:nvPr/>
        </p:nvGrpSpPr>
        <p:grpSpPr>
          <a:xfrm>
            <a:off x="1066800" y="2133600"/>
            <a:ext cx="7162800" cy="1143000"/>
            <a:chOff x="55348" y="1391760"/>
            <a:chExt cx="1959231" cy="85608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33" name="Rounded Rectangle 32"/>
            <p:cNvSpPr/>
            <p:nvPr/>
          </p:nvSpPr>
          <p:spPr>
            <a:xfrm>
              <a:off x="55348" y="1391760"/>
              <a:ext cx="1959231" cy="85608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97138" y="1483906"/>
              <a:ext cx="1875651" cy="6339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1277" tIns="0" rIns="81277" bIns="0" spcCol="1270" anchor="ctr"/>
            <a:lstStyle/>
            <a:p>
              <a:pPr eaLnBrk="1" hangingPunct="1">
                <a:defRPr/>
              </a:pPr>
              <a:r>
                <a:rPr lang="en-US" b="1" dirty="0"/>
                <a:t>Nama : </a:t>
              </a:r>
              <a:r>
                <a:rPr lang="en-MY" altLang="en-US" b="1" dirty="0"/>
                <a:t>MOHD SOFIAN BIN HASSAN</a:t>
              </a:r>
              <a:endParaRPr lang="en-US" b="1" dirty="0"/>
            </a:p>
            <a:p>
              <a:pPr eaLnBrk="1" hangingPunct="1">
                <a:defRPr/>
              </a:pPr>
              <a:r>
                <a:rPr lang="en-US" b="1" dirty="0" err="1"/>
                <a:t>Jawatan</a:t>
              </a:r>
              <a:r>
                <a:rPr lang="en-US" b="1" dirty="0"/>
                <a:t> : PEGAWAI BOMBA KANAN II</a:t>
              </a:r>
              <a:endParaRPr lang="en-US" b="1" dirty="0"/>
            </a:p>
            <a:p>
              <a:pPr eaLnBrk="1" hangingPunct="1">
                <a:defRPr/>
              </a:pPr>
              <a:r>
                <a:rPr lang="en-US" b="1" dirty="0" err="1"/>
                <a:t>Bahagian</a:t>
              </a:r>
              <a:r>
                <a:rPr lang="en-US" b="1" dirty="0"/>
                <a:t> : OPERASI</a:t>
              </a:r>
              <a:endParaRPr lang="en-US" b="1" dirty="0"/>
            </a:p>
          </p:txBody>
        </p:sp>
      </p:grpSp>
      <p:grpSp>
        <p:nvGrpSpPr>
          <p:cNvPr id="12" name="Group 47"/>
          <p:cNvGrpSpPr/>
          <p:nvPr/>
        </p:nvGrpSpPr>
        <p:grpSpPr>
          <a:xfrm>
            <a:off x="1066800" y="4790955"/>
            <a:ext cx="7162800" cy="1143000"/>
            <a:chOff x="55348" y="1391760"/>
            <a:chExt cx="1959231" cy="85608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3" name="Rounded Rectangle 12"/>
            <p:cNvSpPr/>
            <p:nvPr/>
          </p:nvSpPr>
          <p:spPr>
            <a:xfrm>
              <a:off x="55348" y="1391760"/>
              <a:ext cx="1959231" cy="85608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90624" y="1502850"/>
              <a:ext cx="1875651" cy="6339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1277" tIns="0" rIns="81277" bIns="0" spcCol="1270" anchor="ctr"/>
            <a:lstStyle/>
            <a:p>
              <a:pPr eaLnBrk="1" hangingPunct="1">
                <a:defRPr/>
              </a:pPr>
              <a:r>
                <a:rPr lang="en-US" b="1" dirty="0" err="1"/>
                <a:t>Nama</a:t>
              </a:r>
              <a:r>
                <a:rPr lang="en-US" b="1" dirty="0"/>
                <a:t> :</a:t>
              </a:r>
              <a:endParaRPr lang="en-US" b="1" dirty="0"/>
            </a:p>
            <a:p>
              <a:pPr eaLnBrk="1" hangingPunct="1">
                <a:defRPr/>
              </a:pPr>
              <a:r>
                <a:rPr lang="en-US" b="1" dirty="0" err="1"/>
                <a:t>Jawatan</a:t>
              </a:r>
              <a:r>
                <a:rPr lang="en-US" b="1" dirty="0"/>
                <a:t> : </a:t>
              </a:r>
              <a:endParaRPr lang="en-US" b="1" dirty="0"/>
            </a:p>
            <a:p>
              <a:pPr eaLnBrk="1" hangingPunct="1">
                <a:defRPr/>
              </a:pPr>
              <a:r>
                <a:rPr lang="en-US" b="1" dirty="0" err="1"/>
                <a:t>Bahagian</a:t>
              </a:r>
              <a:r>
                <a:rPr lang="en-US" b="1" dirty="0"/>
                <a:t> :</a:t>
              </a:r>
              <a:endParaRPr lang="en-US" b="1" dirty="0"/>
            </a:p>
          </p:txBody>
        </p:sp>
      </p:grpSp>
      <p:grpSp>
        <p:nvGrpSpPr>
          <p:cNvPr id="15" name="Group 47"/>
          <p:cNvGrpSpPr/>
          <p:nvPr/>
        </p:nvGrpSpPr>
        <p:grpSpPr>
          <a:xfrm>
            <a:off x="1069145" y="3467100"/>
            <a:ext cx="7162800" cy="1143000"/>
            <a:chOff x="55348" y="1391760"/>
            <a:chExt cx="1959231" cy="85608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6" name="Rounded Rectangle 15"/>
            <p:cNvSpPr/>
            <p:nvPr/>
          </p:nvSpPr>
          <p:spPr>
            <a:xfrm>
              <a:off x="55348" y="1391760"/>
              <a:ext cx="1959231" cy="85608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97138" y="1483906"/>
              <a:ext cx="1875651" cy="6339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1277" tIns="0" rIns="81277" bIns="0" spcCol="1270" anchor="ctr"/>
            <a:lstStyle/>
            <a:p>
              <a:pPr eaLnBrk="1" hangingPunct="1">
                <a:defRPr/>
              </a:pPr>
              <a:r>
                <a:rPr lang="en-US" b="1" dirty="0" err="1"/>
                <a:t>Nama</a:t>
              </a:r>
              <a:r>
                <a:rPr lang="en-US" b="1" dirty="0"/>
                <a:t> :</a:t>
              </a:r>
              <a:r>
                <a:rPr lang="en-MY" altLang="en-US" b="1" dirty="0"/>
                <a:t>IZUDDIN BIN MOHD SHAH</a:t>
              </a:r>
              <a:endParaRPr lang="en-MY" altLang="en-US" b="1" dirty="0"/>
            </a:p>
            <a:p>
              <a:pPr eaLnBrk="1" hangingPunct="1">
                <a:defRPr/>
              </a:pPr>
              <a:r>
                <a:rPr lang="en-US" b="1" dirty="0" err="1"/>
                <a:t>Jawatan</a:t>
              </a:r>
              <a:r>
                <a:rPr lang="en-US" b="1" dirty="0"/>
                <a:t> : </a:t>
              </a:r>
              <a:r>
                <a:rPr lang="en-MY" altLang="en-US" b="1" dirty="0"/>
                <a:t>PEGAWAI BOMBA</a:t>
              </a:r>
              <a:endParaRPr lang="en-US" b="1" dirty="0"/>
            </a:p>
            <a:p>
              <a:pPr eaLnBrk="1" hangingPunct="1">
                <a:defRPr/>
              </a:pPr>
              <a:r>
                <a:rPr lang="en-US" b="1" dirty="0" err="1"/>
                <a:t>Bahagian</a:t>
              </a:r>
              <a:r>
                <a:rPr lang="en-US" b="1" dirty="0"/>
                <a:t> :</a:t>
              </a:r>
              <a:r>
                <a:rPr lang="en-MY" altLang="en-US" b="1" dirty="0"/>
                <a:t>OPERASI</a:t>
              </a:r>
              <a:endParaRPr lang="en-MY" altLang="en-US" b="1" dirty="0"/>
            </a:p>
          </p:txBody>
        </p:sp>
      </p:grpSp>
    </p:spTree>
  </p:cSld>
  <p:clrMapOvr>
    <a:masterClrMapping/>
  </p:clrMapOvr>
  <p:transition spd="slow"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7" name="Chart 7"/>
          <p:cNvGraphicFramePr/>
          <p:nvPr/>
        </p:nvGraphicFramePr>
        <p:xfrm>
          <a:off x="182563" y="1435100"/>
          <a:ext cx="8886825" cy="520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" r:id="rId1" imgW="8888095" imgH="5212080" progId="">
                  <p:embed/>
                </p:oleObj>
              </mc:Choice>
              <mc:Fallback>
                <p:oleObj name="" r:id="rId1" imgW="8888095" imgH="5212080" progId="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3" y="1435100"/>
                        <a:ext cx="8886825" cy="520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4549775" y="4038600"/>
            <a:ext cx="1089025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/>
          <a:lstStyle/>
          <a:p>
            <a:pPr eaLnBrk="1" hangingPunct="1"/>
            <a:r>
              <a:rPr lang="en-US" altLang="en-US" sz="2400">
                <a:solidFill>
                  <a:srgbClr val="000000"/>
                </a:solidFill>
                <a:latin typeface="Arial Black" panose="020B0A04020102020204" pitchFamily="34" charset="0"/>
              </a:rPr>
              <a:t>Baik </a:t>
            </a:r>
            <a:r>
              <a:rPr lang="en-US" altLang="en-US" sz="2400">
                <a:solidFill>
                  <a:srgbClr val="000000"/>
                </a:solidFill>
              </a:rPr>
              <a:t>(Layak dipersijilkan 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selepas penambahbaikan)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1269" name="TextBox 1"/>
          <p:cNvSpPr txBox="1">
            <a:spLocks noChangeArrowheads="1"/>
          </p:cNvSpPr>
          <p:nvPr/>
        </p:nvSpPr>
        <p:spPr bwMode="auto">
          <a:xfrm>
            <a:off x="4419600" y="5146675"/>
            <a:ext cx="1089025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/>
          <a:lstStyle/>
          <a:p>
            <a:pPr eaLnBrk="1" hangingPunct="1"/>
            <a:r>
              <a:rPr lang="en-US" altLang="en-US" sz="2400">
                <a:solidFill>
                  <a:srgbClr val="000000"/>
                </a:solidFill>
                <a:latin typeface="Arial Black" panose="020B0A04020102020204" pitchFamily="34" charset="0"/>
              </a:rPr>
              <a:t>Kurang Memuaskan </a:t>
            </a:r>
            <a:endParaRPr lang="en-US" altLang="en-US" sz="240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(Belum Layak dipersijilkan)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95513" y="3041650"/>
            <a:ext cx="11080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tx1">
                    <a:lumMod val="50000"/>
                  </a:schemeClr>
                </a:solidFill>
                <a:ea typeface="+mn-ea"/>
              </a:rPr>
              <a:t>90-100%</a:t>
            </a:r>
            <a:endParaRPr lang="en-US" b="1" dirty="0">
              <a:solidFill>
                <a:schemeClr val="tx1">
                  <a:lumMod val="50000"/>
                </a:schemeClr>
              </a:solidFill>
              <a:ea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9800" y="4241800"/>
            <a:ext cx="11715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tx1">
                    <a:lumMod val="50000"/>
                  </a:schemeClr>
                </a:solidFill>
                <a:ea typeface="+mn-ea"/>
              </a:rPr>
              <a:t>80-89.9%</a:t>
            </a:r>
            <a:endParaRPr lang="en-US" b="1" dirty="0">
              <a:solidFill>
                <a:schemeClr val="tx1">
                  <a:lumMod val="50000"/>
                </a:schemeClr>
              </a:solidFill>
              <a:ea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49488" y="5257800"/>
            <a:ext cx="10429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tx1">
                    <a:lumMod val="50000"/>
                  </a:schemeClr>
                </a:solidFill>
                <a:ea typeface="+mn-ea"/>
              </a:rPr>
              <a:t>0-79.9%</a:t>
            </a:r>
            <a:endParaRPr lang="en-US" b="1" dirty="0">
              <a:solidFill>
                <a:schemeClr val="tx1">
                  <a:lumMod val="50000"/>
                </a:schemeClr>
              </a:solidFill>
              <a:ea typeface="+mn-ea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73480" y="685800"/>
            <a:ext cx="6781800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prstMaterial="powder">
            <a:bevelT prst="slop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KELAYAKAN PENSIJILAN EKSA </a:t>
            </a:r>
            <a:endParaRPr lang="en-US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 txBox="1"/>
          <p:nvPr/>
        </p:nvSpPr>
        <p:spPr>
          <a:xfrm>
            <a:off x="-13138" y="1905000"/>
            <a:ext cx="9144000" cy="419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1" hangingPunct="1">
              <a:defRPr/>
            </a:pPr>
            <a:r>
              <a:rPr lang="en-US" sz="3600" b="1" dirty="0">
                <a:ln w="50800">
                  <a:noFill/>
                </a:ln>
                <a:solidFill>
                  <a:schemeClr val="bg1"/>
                </a:solidFill>
                <a:latin typeface="DejaVu Sans Condensed" pitchFamily="34" charset="0"/>
                <a:ea typeface="DejaVu Sans Condensed" pitchFamily="34" charset="0"/>
                <a:cs typeface="DejaVu Sans Condensed" pitchFamily="34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S PGothic" panose="020B0600070205080204" charset="-128"/>
                <a:cs typeface="Arial" panose="020B0604020202020204" pitchFamily="34" charset="0"/>
              </a:rPr>
              <a:t>ZON </a:t>
            </a:r>
            <a:r>
              <a:rPr lang="en-MY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S PGothic" panose="020B0600070205080204" charset="-128"/>
                <a:cs typeface="Arial" panose="020B0604020202020204" pitchFamily="34" charset="0"/>
              </a:rPr>
              <a:t>MOHAGANI</a:t>
            </a:r>
            <a:endParaRPr lang="en-MY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MS PGothic" panose="020B060007020508020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 Same Side Corner Rectangle 4"/>
          <p:cNvSpPr/>
          <p:nvPr/>
        </p:nvSpPr>
        <p:spPr>
          <a:xfrm>
            <a:off x="4921250" y="3087688"/>
            <a:ext cx="1016000" cy="12557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2550" tIns="247650" rIns="82550" bIns="82550" spcCol="1270"/>
          <a:lstStyle/>
          <a:p>
            <a:pPr marL="285750" lvl="1" indent="-285750" defTabSz="288925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en-US" sz="6500" dirty="0"/>
          </a:p>
        </p:txBody>
      </p:sp>
      <p:sp>
        <p:nvSpPr>
          <p:cNvPr id="29" name="Rounded Rectangle 5"/>
          <p:cNvSpPr/>
          <p:nvPr/>
        </p:nvSpPr>
        <p:spPr bwMode="auto">
          <a:xfrm>
            <a:off x="5530850" y="2371725"/>
            <a:ext cx="1116013" cy="94297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40970" tIns="140970" rIns="140970" bIns="140970"/>
          <a:lstStyle/>
          <a:p>
            <a:pPr defTabSz="1644650">
              <a:lnSpc>
                <a:spcPct val="90000"/>
              </a:lnSpc>
              <a:spcAft>
                <a:spcPct val="35000"/>
              </a:spcAft>
              <a:defRPr/>
            </a:pPr>
            <a:endParaRPr lang="en-US" sz="2800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marL="285750" lvl="1" indent="-285750" defTabSz="164465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en-US" sz="28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9" name="Rounded Rectangle 5"/>
          <p:cNvSpPr/>
          <p:nvPr/>
        </p:nvSpPr>
        <p:spPr bwMode="auto">
          <a:xfrm>
            <a:off x="2379663" y="4198938"/>
            <a:ext cx="1589087" cy="8604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40970" tIns="140970" rIns="140970" bIns="140970"/>
          <a:lstStyle/>
          <a:p>
            <a:pPr defTabSz="1644650">
              <a:lnSpc>
                <a:spcPct val="90000"/>
              </a:lnSpc>
              <a:spcAft>
                <a:spcPct val="35000"/>
              </a:spcAft>
              <a:defRPr/>
            </a:pPr>
            <a:endParaRPr lang="en-US" sz="2800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marL="285750" lvl="1" indent="-285750" defTabSz="164465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en-US" sz="2800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marL="285750" lvl="1" indent="-285750" defTabSz="1644650">
              <a:lnSpc>
                <a:spcPct val="90000"/>
              </a:lnSpc>
              <a:spcAft>
                <a:spcPct val="15000"/>
              </a:spcAft>
              <a:buFontTx/>
              <a:buChar char="•"/>
              <a:defRPr/>
            </a:pPr>
            <a:endParaRPr lang="en-US" sz="28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0" y="1752600"/>
          <a:ext cx="7772400" cy="4468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148"/>
                <a:gridCol w="4499810"/>
                <a:gridCol w="2454442"/>
              </a:tblGrid>
              <a:tr h="45951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KOMPONEN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MARKAH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354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KEPERLUAN UTAMA PELAKSANAAN 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MY" altLang="ms-MY" sz="1800" b="1" i="0" u="none" strike="noStrike" dirty="0">
                          <a:solidFill>
                            <a:srgbClr val="FFFFFF"/>
                          </a:solidFill>
                          <a:latin typeface="Calibri" panose="020F0502020204030204"/>
                        </a:rPr>
                        <a:t>89.09</a:t>
                      </a:r>
                      <a:endParaRPr lang="en-MY" altLang="ms-MY" sz="1800" b="1" i="0" u="none" strike="noStrike" dirty="0">
                        <a:solidFill>
                          <a:srgbClr val="FFFFFF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354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RUANG TEMPAT KERJA/PEJABAT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ms-MY" sz="1800" b="1" i="0" u="none" strike="noStrike" dirty="0">
                          <a:solidFill>
                            <a:srgbClr val="FFFFFF"/>
                          </a:solidFill>
                          <a:latin typeface="Calibri" panose="020F0502020204030204"/>
                        </a:rPr>
                        <a:t>8</a:t>
                      </a:r>
                      <a:r>
                        <a:rPr lang="en-MY" altLang="ms-MY" sz="1800" b="1" i="0" u="none" strike="noStrike" dirty="0">
                          <a:solidFill>
                            <a:srgbClr val="FFFFFF"/>
                          </a:solidFill>
                          <a:latin typeface="Calibri" panose="020F0502020204030204"/>
                        </a:rPr>
                        <a:t>7</a:t>
                      </a:r>
                      <a:r>
                        <a:rPr lang="ms-MY" sz="1800" b="1" i="0" u="none" strike="noStrike" dirty="0">
                          <a:solidFill>
                            <a:srgbClr val="FFFFFF"/>
                          </a:solidFill>
                          <a:latin typeface="Calibri" panose="020F0502020204030204"/>
                        </a:rPr>
                        <a:t>.</a:t>
                      </a:r>
                      <a:r>
                        <a:rPr lang="en-MY" altLang="ms-MY" sz="1800" b="1" i="0" u="none" strike="noStrike" dirty="0">
                          <a:solidFill>
                            <a:srgbClr val="FFFFFF"/>
                          </a:solidFill>
                          <a:latin typeface="Calibri" panose="020F0502020204030204"/>
                        </a:rPr>
                        <a:t>3</a:t>
                      </a:r>
                      <a:endParaRPr lang="en-MY" altLang="ms-MY" sz="1800" b="1" i="0" u="none" strike="noStrike" dirty="0">
                        <a:solidFill>
                          <a:srgbClr val="FFFFFF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354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TEMPAT UMUM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87.5</a:t>
                      </a:r>
                      <a:endParaRPr lang="en-MY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354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KESELAMATAN PERSEKITARAN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84.2</a:t>
                      </a:r>
                      <a:endParaRPr lang="en-MY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354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E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KAWASAN PERSEKITARAN JABATAN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86.6</a:t>
                      </a:r>
                      <a:endParaRPr lang="en-MY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8370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TEMPAT-TEMPAT KHUSUS (SESUAI MENGIKUT KEPERLUAN</a:t>
                      </a:r>
                      <a:r>
                        <a:rPr lang="en-US" sz="1800" b="1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AGENSI)</a:t>
                      </a:r>
                      <a:endParaRPr lang="en-US" sz="1800" b="1" baseline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87.5</a:t>
                      </a:r>
                      <a:endParaRPr lang="en-MY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48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JUMLAH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n-MY" altLang="en-US" sz="2000" b="1" baseline="0" dirty="0">
                          <a:solidFill>
                            <a:schemeClr val="bg1"/>
                          </a:solidFill>
                        </a:rPr>
                        <a:t>522.19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</a:rPr>
                        <a:t> x 100% = 87.</a:t>
                      </a:r>
                      <a:r>
                        <a:rPr lang="en-MY" altLang="en-US" sz="2000" b="1" baseline="0" dirty="0">
                          <a:solidFill>
                            <a:schemeClr val="bg1"/>
                          </a:solidFill>
                        </a:rPr>
                        <a:t>08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</a:rPr>
                        <a:t>%)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173480" y="685800"/>
            <a:ext cx="6781800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prstMaterial="powder">
            <a:bevelT prst="slop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MARKAH MENGIKUT KOMPONEN</a:t>
            </a:r>
            <a:endParaRPr lang="en-US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6A43EB-35A8-454A-8D79-1519E4F69705}" type="slidenum">
              <a:rPr lang="en-US" altLang="en-US"/>
            </a:fld>
            <a:endParaRPr lang="en-US" altLang="en-US"/>
          </a:p>
        </p:txBody>
      </p:sp>
      <p:pic>
        <p:nvPicPr>
          <p:cNvPr id="15363" name="Picture 2" descr="https://encrypted-tbn2.gstatic.com/images?q=tbn:ANd9GcS2mQrCYJG6JZXETzmveDPgtsKHS8yRt9Mylyc-WDJwnkjkQTKx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334760" y="3305810"/>
            <a:ext cx="2421255" cy="256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2133600" y="685800"/>
            <a:ext cx="5105400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prstMaterial="powder">
            <a:bevelT prst="slop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HASIL PENEMUAN</a:t>
            </a:r>
            <a:endParaRPr lang="en-US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-36829" y="1268730"/>
            <a:ext cx="9128124" cy="2057400"/>
          </a:xfrm>
          <a:prstGeom prst="rect">
            <a:avLst/>
          </a:prstGeom>
          <a:noFill/>
          <a:ln>
            <a:miter lim="800000"/>
          </a:ln>
        </p:spPr>
        <p:txBody>
          <a:bodyPr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39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HASIL PENEMUAN AUDIT </a:t>
            </a:r>
            <a:endParaRPr lang="en-GB" altLang="en-US" sz="39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GB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(YANG BOLEH DICONTOHI / </a:t>
            </a:r>
            <a:r>
              <a:rPr lang="en-MY" alt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KOLEKSI PERALATAN OPERASI</a:t>
            </a:r>
            <a:r>
              <a:rPr lang="en-GB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)</a:t>
            </a:r>
            <a:endParaRPr lang="en-GB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8b554821-7e86-438e-9b7f-4847ed8a1822"/>
          <p:cNvPicPr>
            <a:picLocks noChangeAspect="1"/>
          </p:cNvPicPr>
          <p:nvPr/>
        </p:nvPicPr>
        <p:blipFill>
          <a:blip r:embed="rId2"/>
          <a:srcRect r="7685" b="5946"/>
          <a:stretch>
            <a:fillRect/>
          </a:stretch>
        </p:blipFill>
        <p:spPr>
          <a:xfrm>
            <a:off x="755650" y="2346325"/>
            <a:ext cx="5398135" cy="4050665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6A43EB-35A8-454A-8D79-1519E4F69705}" type="slidenum">
              <a:rPr lang="en-US" altLang="en-US"/>
            </a:fld>
            <a:endParaRPr lang="en-US" altLang="en-US"/>
          </a:p>
        </p:txBody>
      </p:sp>
      <p:sp>
        <p:nvSpPr>
          <p:cNvPr id="8" name="Rounded Rectangle 7"/>
          <p:cNvSpPr/>
          <p:nvPr/>
        </p:nvSpPr>
        <p:spPr>
          <a:xfrm>
            <a:off x="2133600" y="685800"/>
            <a:ext cx="5105400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prstMaterial="powder">
            <a:bevelT prst="slop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HASIL PENEMUAN</a:t>
            </a:r>
            <a:endParaRPr lang="en-US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5875" y="1447800"/>
            <a:ext cx="9128125" cy="1267460"/>
          </a:xfrm>
          <a:prstGeom prst="rect">
            <a:avLst/>
          </a:prstGeom>
          <a:noFill/>
          <a:ln>
            <a:miter lim="800000"/>
          </a:ln>
        </p:spPr>
        <p:txBody>
          <a:bodyPr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39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HASIL PENEMUAN AUDIT </a:t>
            </a:r>
            <a:endParaRPr lang="en-GB" altLang="en-US" sz="39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GB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(YANG BOLEH DICONTOHI / </a:t>
            </a:r>
            <a:r>
              <a:rPr lang="en-MY" alt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Rak Fail</a:t>
            </a:r>
            <a:r>
              <a:rPr lang="en-GB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)</a:t>
            </a:r>
            <a:endParaRPr lang="en-GB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https://encrypted-tbn2.gstatic.com/images?q=tbn:ANd9GcS2mQrCYJG6JZXETzmveDPgtsKHS8yRt9Mylyc-WDJwnkjkQTKx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968532" y="5257800"/>
            <a:ext cx="117546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 descr="7e5a7afb-e5c0-4d80-a6cf-1f6ee0192491"/>
          <p:cNvPicPr>
            <a:picLocks noChangeAspect="1"/>
          </p:cNvPicPr>
          <p:nvPr/>
        </p:nvPicPr>
        <p:blipFill>
          <a:blip r:embed="rId2"/>
          <a:srcRect t="29416" r="1794"/>
          <a:stretch>
            <a:fillRect/>
          </a:stretch>
        </p:blipFill>
        <p:spPr>
          <a:xfrm>
            <a:off x="539115" y="2738120"/>
            <a:ext cx="3858895" cy="3562350"/>
          </a:xfrm>
          <a:prstGeom prst="rect">
            <a:avLst/>
          </a:prstGeom>
        </p:spPr>
      </p:pic>
      <p:pic>
        <p:nvPicPr>
          <p:cNvPr id="3" name="Picture 2" descr="3b7c5d22-74ff-45f9-96eb-6cbd41dfedc2"/>
          <p:cNvPicPr>
            <a:picLocks noChangeAspect="1"/>
          </p:cNvPicPr>
          <p:nvPr/>
        </p:nvPicPr>
        <p:blipFill>
          <a:blip r:embed="rId3"/>
          <a:srcRect t="12276"/>
          <a:stretch>
            <a:fillRect/>
          </a:stretch>
        </p:blipFill>
        <p:spPr>
          <a:xfrm>
            <a:off x="4572000" y="2767965"/>
            <a:ext cx="3519170" cy="3502660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6A43EB-35A8-454A-8D79-1519E4F69705}" type="slidenum">
              <a:rPr lang="en-US" altLang="en-US"/>
            </a:fld>
            <a:endParaRPr lang="en-US" altLang="en-US"/>
          </a:p>
        </p:txBody>
      </p:sp>
      <p:pic>
        <p:nvPicPr>
          <p:cNvPr id="4" name="Picture 6" descr="http://norcal.cpusa.org/wp-content/uploads/2012/10/check-mark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810130" y="3338396"/>
            <a:ext cx="2990969" cy="252047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133600" y="685800"/>
            <a:ext cx="5105400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prstMaterial="powder">
            <a:bevelT prst="slop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HASIL PENEMUAN</a:t>
            </a:r>
            <a:endParaRPr lang="en-US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0" y="2133600"/>
            <a:ext cx="9128124" cy="838200"/>
          </a:xfrm>
          <a:prstGeom prst="rect">
            <a:avLst/>
          </a:prstGeom>
          <a:noFill/>
          <a:ln>
            <a:miter lim="800000"/>
          </a:ln>
        </p:spPr>
        <p:txBody>
          <a:bodyPr>
            <a:normAutofit fontScale="77500" lnSpcReduction="20000"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39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HASIL PENEMUAN AUDIT </a:t>
            </a:r>
            <a:endParaRPr lang="en-GB" altLang="en-US" sz="39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GB" altLang="en-US" sz="39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BAGI TUJUAN PENAMBAHBAIKAN </a:t>
            </a:r>
            <a:endParaRPr lang="en-GB" altLang="en-US" sz="39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endParaRPr lang="en-GB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" y="3760435"/>
            <a:ext cx="5737225" cy="838200"/>
          </a:xfrm>
          <a:prstGeom prst="rect">
            <a:avLst/>
          </a:prstGeom>
          <a:noFill/>
          <a:ln>
            <a:miter lim="800000"/>
          </a:ln>
        </p:spPr>
        <p:txBody>
          <a:bodyPr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39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LOKASI</a:t>
            </a:r>
            <a:endParaRPr lang="en-GB" altLang="en-US" sz="39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endParaRPr lang="en-GB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981200" y="381000"/>
            <a:ext cx="5029200" cy="1371600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 prstMaterial="powder">
            <a:bevelT prst="slope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PENEMUAN KESELURUHAN</a:t>
            </a:r>
            <a:endParaRPr lang="en-US" sz="3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2017984"/>
            <a:ext cx="8534400" cy="11988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3">
                <a:lumMod val="50000"/>
                <a:alpha val="6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Secara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keseluruhannya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pematuhan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amalan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EKSA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di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Zon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MY" alt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Mahogan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pada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2</a:t>
            </a:r>
            <a:r>
              <a:rPr lang="en-MY" alt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8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/11/2021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adalah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berada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dalam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keadaan</a:t>
            </a:r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Arial" panose="020B0604020202020204" pitchFamily="34" charset="0"/>
              </a:rPr>
              <a:t>baik.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ea typeface="MS PGothic" panose="020B060007020508020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randomBa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1124</Words>
  <Application>WPS Presentation</Application>
  <PresentationFormat>On-screen Show (4:3)</PresentationFormat>
  <Paragraphs>121</Paragraphs>
  <Slides>10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10</vt:i4>
      </vt:variant>
    </vt:vector>
  </HeadingPairs>
  <TitlesOfParts>
    <vt:vector size="26" baseType="lpstr">
      <vt:lpstr>Arial</vt:lpstr>
      <vt:lpstr>SimSun</vt:lpstr>
      <vt:lpstr>Wingdings</vt:lpstr>
      <vt:lpstr>Wingdings 2</vt:lpstr>
      <vt:lpstr>DejaVu Sans Condensed</vt:lpstr>
      <vt:lpstr>Segoe Print</vt:lpstr>
      <vt:lpstr>Arial Black</vt:lpstr>
      <vt:lpstr>Times New Roman</vt:lpstr>
      <vt:lpstr>MS PGothic</vt:lpstr>
      <vt:lpstr>Calibri</vt:lpstr>
      <vt:lpstr>Calibri</vt:lpstr>
      <vt:lpstr>Aharoni</vt:lpstr>
      <vt:lpstr>Century Gothic</vt:lpstr>
      <vt:lpstr>Microsoft YaHei</vt:lpstr>
      <vt:lpstr>Arial Unicode MS</vt:lpstr>
      <vt:lpstr>Austin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15</cp:revision>
  <dcterms:created xsi:type="dcterms:W3CDTF">2021-11-23T00:50:00Z</dcterms:created>
  <dcterms:modified xsi:type="dcterms:W3CDTF">2021-12-02T11:29:14Z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600FD98FE2D14D47AF75F23325602670</vt:lpwstr>
  </property>
  <property fmtid="{D5CDD505-2E9C-101B-9397-08002B2CF9AE}" pid="3" name="KSOProductBuildVer">
    <vt:lpwstr>1033-11.2.0.10382</vt:lpwstr>
  </property>
</Properties>
</file>